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12192000"/>
  <p:custDataLst>
    <p:tags r:id="rId35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e748a190009dd90c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8.png"/><Relationship Id="rId1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1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1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a745963e3?pid=2abfacfa0&amp;color=0,0,0&amp;vtp=1&amp;bt=1&amp;bbb=1&amp;hb=1"/>
              <p:cNvSpPr/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如图甲所示的金属工件，截面外方内圆，外边长约为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、内径约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、长度约为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4_BD.1_1#a745963e3?pid=2abfacf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blipFill rotWithShape="1">
                <a:blip r:embed="rId1"/>
                <a:stretch>
                  <a:fillRect l="-5" r="-90" b="-54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_3#a745963e3?iti=1&amp;htil=1&amp;pid=2abfacfa0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840" y="3139064"/>
            <a:ext cx="1463040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_4#a745963e3?iti=2&amp;htil=1&amp;pid=2abfacfa0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0088" y="3632840"/>
            <a:ext cx="3209544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4_BD.1_5#a745963e3?iti=3&amp;htil=1&amp;pid=2abfacfa0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8232" y="2562992"/>
            <a:ext cx="2139696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4_BD.1_6#a745963e3?iti=4&amp;htil=1&amp;pid=2abfacfa0&amp;color=0,0,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96528" y="1813184"/>
            <a:ext cx="2670048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4_BD.1_7#a745963e3?iti=1&amp;htil=1&amp;pid=2abfacfa0&amp;color=0,0,0&amp;vtp=1"/>
          <p:cNvSpPr/>
          <p:nvPr/>
        </p:nvSpPr>
        <p:spPr>
          <a:xfrm>
            <a:off x="1519079" y="4765680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8" name="QO_4_BD.1_8#a745963e3?iti=2&amp;htil=1&amp;pid=2abfacfa0&amp;color=0,0,0&amp;vtp=1"/>
          <p:cNvSpPr/>
          <p:nvPr/>
        </p:nvSpPr>
        <p:spPr>
          <a:xfrm>
            <a:off x="4376579" y="4774824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800" dirty="0"/>
          </a:p>
        </p:txBody>
      </p:sp>
      <p:sp>
        <p:nvSpPr>
          <p:cNvPr id="9" name="QO_4_BD.1_9#a745963e3?iti=3&amp;htil=1&amp;pid=2abfacfa0&amp;color=0,0,0&amp;vtp=1"/>
          <p:cNvSpPr/>
          <p:nvPr/>
        </p:nvSpPr>
        <p:spPr>
          <a:xfrm>
            <a:off x="7279799" y="4774824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丙</a:t>
            </a:r>
            <a:endParaRPr lang="en-US" altLang="zh-CN" sz="2800" dirty="0"/>
          </a:p>
        </p:txBody>
      </p:sp>
      <p:sp>
        <p:nvSpPr>
          <p:cNvPr id="10" name="QO_4_BD.1_10#a745963e3?iti=4&amp;htil=1&amp;pid=2abfacfa0&amp;color=0,0,0&amp;vtp=1"/>
          <p:cNvSpPr/>
          <p:nvPr/>
        </p:nvSpPr>
        <p:spPr>
          <a:xfrm>
            <a:off x="9913271" y="4774824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_1#3713cf8e2?pid=a745963e3&amp;color=0,0,0&amp;vtp=1&amp;bt=1&amp;bbb=1&amp;hb=1"/>
              <p:cNvSpPr/>
              <p:nvPr/>
            </p:nvSpPr>
            <p:spPr>
              <a:xfrm>
                <a:off x="612648" y="466344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某同学用游标卡尺测出截面外边长如图乙所示，其读数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8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_1#3713cf8e2?pid=a745963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1215835"/>
              </a:xfrm>
              <a:prstGeom prst="rect">
                <a:avLst/>
              </a:prstGeom>
              <a:blipFill rotWithShape="1">
                <a:blip r:embed="rId1"/>
                <a:stretch>
                  <a:fillRect l="-5" t="-21" r="-809" b="-54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_1#3713cf8e2.blank?pid=a745963e3&amp;color=0,0,0&amp;vpa=1&amp;vtp=1&amp;bbb=1"/>
              <p:cNvSpPr/>
              <p:nvPr/>
            </p:nvSpPr>
            <p:spPr>
              <a:xfrm>
                <a:off x="10580115" y="565594"/>
                <a:ext cx="951421" cy="4028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𝟏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𝟎𝟐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3_1#3713cf8e2.blank?pid=a745963e3&amp;color=0,0,0&amp;vpa=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0115" y="565594"/>
                <a:ext cx="951421" cy="402844"/>
              </a:xfrm>
              <a:prstGeom prst="rect">
                <a:avLst/>
              </a:prstGeom>
              <a:blipFill rotWithShape="1">
                <a:blip r:embed="rId2"/>
                <a:stretch>
                  <a:fillRect l="-40" t="-110" r="60" b="-70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_1#3713cf8e2?pid=a745963e3&amp;color=0,0,0&amp;vtp=1&amp;bbb=1&amp;hb=1"/>
              <p:cNvSpPr/>
              <p:nvPr/>
            </p:nvSpPr>
            <p:spPr>
              <a:xfrm>
                <a:off x="612648" y="1689100"/>
                <a:ext cx="10963656" cy="18635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主尺读数为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游标尺的第二条刻度线与主尺某刻度线对齐，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10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分度的游标卡尺精度为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，因此游标卡尺的读数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02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5_AS.4_1#3713cf8e2?pid=a745963e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89100"/>
                <a:ext cx="10963656" cy="1863535"/>
              </a:xfrm>
              <a:prstGeom prst="rect">
                <a:avLst/>
              </a:prstGeom>
              <a:blipFill rotWithShape="1">
                <a:blip r:embed="rId3"/>
                <a:stretch>
                  <a:fillRect l="-5" r="-2245" b="-3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5_1#f6ae19e88?pid=a745963e3&amp;color=0,0,0&amp;vtp=1&amp;bt=1&amp;bbb=1&amp;hb=1"/>
              <p:cNvSpPr/>
              <p:nvPr/>
            </p:nvSpPr>
            <p:spPr>
              <a:xfrm>
                <a:off x="612648" y="466344"/>
                <a:ext cx="10963656" cy="12155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应选用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来测量工件内径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，选用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来测量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工件长度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。（均选填“毫米刻度尺”“游标卡尺”或“螺旋测微器”）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B_5_BD.5_1#f6ae19e88?pid=a745963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1215517"/>
              </a:xfrm>
              <a:prstGeom prst="rect">
                <a:avLst/>
              </a:prstGeom>
              <a:blipFill rotWithShape="1">
                <a:blip r:embed="rId1"/>
                <a:stretch>
                  <a:fillRect l="-5" t="-21" r="2" b="-5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6_1#f6ae19e88.blank?pid=a745963e3&amp;color=0,0,0&amp;vpa=2&amp;vtp=1&amp;bbb=1"/>
          <p:cNvSpPr/>
          <p:nvPr/>
        </p:nvSpPr>
        <p:spPr>
          <a:xfrm>
            <a:off x="2578767" y="435864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游标卡尺</a:t>
            </a:r>
            <a:endParaRPr lang="en-US" altLang="zh-CN" sz="2800" dirty="0"/>
          </a:p>
        </p:txBody>
      </p:sp>
      <p:sp>
        <p:nvSpPr>
          <p:cNvPr id="4" name="QB_5_AN.7_1#f6ae19e88.blank?pid=a745963e3&amp;color=0,0,0&amp;vpa=3&amp;vtp=1&amp;bbb=1"/>
          <p:cNvSpPr/>
          <p:nvPr/>
        </p:nvSpPr>
        <p:spPr>
          <a:xfrm>
            <a:off x="8130445" y="435864"/>
            <a:ext cx="204470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毫米刻度尺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8_1#f6ae19e88?pid=a745963e3&amp;color=0,0,0&amp;vtp=1&amp;bbb=1&amp;hb=1"/>
              <p:cNvSpPr/>
              <p:nvPr/>
            </p:nvSpPr>
            <p:spPr>
              <a:xfrm>
                <a:off x="612648" y="1689100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金属工件的内径约为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，应选用游标卡尺来测量工件内径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金属工件长度约为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，应选用毫米刻度尺来测量工件长度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B_5_AS.8_1#f6ae19e88?pid=a745963e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89100"/>
                <a:ext cx="10963656" cy="1215835"/>
              </a:xfrm>
              <a:prstGeom prst="rect">
                <a:avLst/>
              </a:prstGeom>
              <a:blipFill rotWithShape="1">
                <a:blip r:embed="rId2"/>
                <a:stretch>
                  <a:fillRect l="-5" r="-3345" b="-5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9_1#93d8fed39?pid=a745963e3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为了测出该金属工件的电阻率，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该同学设计了如图丙所示的电路，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请按设计的电路完成实物图丁的连线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O_5_AN.10_1#93d8fed39?pid=a745963e3&amp;color=0,0,0&amp;vtp=1&amp;bbb=1"/>
          <p:cNvSpPr/>
          <p:nvPr/>
        </p:nvSpPr>
        <p:spPr>
          <a:xfrm>
            <a:off x="612648" y="1751462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图见解析</a:t>
            </a:r>
            <a:endParaRPr lang="en-US" altLang="zh-CN" sz="2800" dirty="0"/>
          </a:p>
        </p:txBody>
      </p:sp>
      <p:sp>
        <p:nvSpPr>
          <p:cNvPr id="4" name="QO_5_AS.11_1#93d8fed39?pid=a745963e3&amp;color=0,0,0&amp;vtp=1&amp;bbb=1"/>
          <p:cNvSpPr/>
          <p:nvPr/>
        </p:nvSpPr>
        <p:spPr>
          <a:xfrm>
            <a:off x="612648" y="2373127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按图丙，对实物图丁连线，如图所示。</a:t>
            </a:r>
            <a:endParaRPr lang="en-US" altLang="zh-CN" sz="2800" dirty="0"/>
          </a:p>
        </p:txBody>
      </p:sp>
      <p:pic>
        <p:nvPicPr>
          <p:cNvPr id="5" name="QO_5_AS.11_2#93d8fed39?pid=a745963e3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36" y="3056514"/>
            <a:ext cx="3163824" cy="330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2_1#3c0ab2572?pid=a745963e3&amp;color=0,0,0&amp;vtp=1&amp;bt=1&amp;bbb=1&amp;hb=1"/>
              <p:cNvSpPr/>
              <p:nvPr/>
            </p:nvSpPr>
            <p:spPr>
              <a:xfrm>
                <a:off x="612648" y="468000"/>
                <a:ext cx="10963656" cy="15485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（4）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实验测得工件两端电压为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，通过的电流为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写出该金属工件电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84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阻率的表达式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28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</a:t>
                </a:r>
                <a:r>
                  <a:rPr lang="en-US" altLang="zh-CN" sz="4700" b="1" i="0" u="sng" kern="0" spc="-99900" dirty="0">
                    <a:solidFill>
                      <a:srgbClr val="FF00FF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。（用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𝐿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等字母表示）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12_1#3c0ab2572?pid=a745963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548511"/>
              </a:xfrm>
              <a:prstGeom prst="rect">
                <a:avLst/>
              </a:prstGeom>
              <a:blipFill rotWithShape="1">
                <a:blip r:embed="rId1"/>
                <a:stretch>
                  <a:fillRect l="-5" r="-44" b="-107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3_1#3c0ab2572.blank?pid=a745963e3&amp;color=0,0,0&amp;vpa=4&amp;vtp=1&amp;bbb=1&amp;rh=59.4"/>
              <p:cNvSpPr/>
              <p:nvPr/>
            </p:nvSpPr>
            <p:spPr>
              <a:xfrm>
                <a:off x="3351023" y="1254384"/>
                <a:ext cx="1721485" cy="6864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𝑼</m:t>
                        </m:r>
                        <m:d>
                          <m:d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𝟒</m:t>
                            </m:r>
                            <m:sSup>
                              <m:sSupPr>
                                <m:ctrlPr>
                                  <a:rPr lang="en-US" altLang="zh-CN" sz="28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楷体" panose="02010609060101010101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楷体" panose="02010609060101010101" pitchFamily="34" charset="-122"/>
                                    <a:cs typeface="Times New Roman" panose="02020603050405020304" pitchFamily="34" charset="-120"/>
                                  </a:rPr>
                                  <m:t>𝒂</m:t>
                                </m:r>
                              </m:e>
                              <m:sup>
                                <m:r>
                                  <a:rPr lang="en-US" altLang="zh-CN" sz="2800" b="1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楷体" panose="02010609060101010101" pitchFamily="34" charset="-122"/>
                                    <a:cs typeface="Times New Roman" panose="02020603050405020304" pitchFamily="34" charset="-12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𝛑</m:t>
                            </m:r>
                            <m:sSup>
                              <m:sSupPr>
                                <m:ctrlPr>
                                  <a:rPr lang="en-US" altLang="zh-CN" sz="28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楷体" panose="02010609060101010101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1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楷体" panose="02010609060101010101" pitchFamily="34" charset="-122"/>
                                    <a:cs typeface="Times New Roman" panose="02020603050405020304" pitchFamily="34" charset="-120"/>
                                  </a:rPr>
                                  <m:t>𝒅</m:t>
                                </m:r>
                              </m:e>
                              <m:sup>
                                <m:r>
                                  <a:rPr lang="en-US" altLang="zh-CN" sz="2800" b="1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楷体" panose="02010609060101010101" pitchFamily="34" charset="-122"/>
                                    <a:cs typeface="Times New Roman" panose="02020603050405020304" pitchFamily="34" charset="-12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𝟒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𝑰𝑳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3_1#3c0ab2572.blank?pid=a745963e3&amp;color=0,0,0&amp;vpa=4&amp;vtp=1&amp;bbb=1&amp;rh=59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1023" y="1254384"/>
                <a:ext cx="1721485" cy="686499"/>
              </a:xfrm>
              <a:prstGeom prst="rect">
                <a:avLst/>
              </a:prstGeom>
              <a:blipFill rotWithShape="1">
                <a:blip r:embed="rId2"/>
                <a:stretch>
                  <a:fillRect l="-7" t="-38" r="7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4_1#3c0ab2572?pid=a745963e3&amp;color=0,0,0&amp;vtp=1&amp;bbb=1&amp;hb=1"/>
              <p:cNvSpPr/>
              <p:nvPr/>
            </p:nvSpPr>
            <p:spPr>
              <a:xfrm>
                <a:off x="612648" y="2199899"/>
                <a:ext cx="10963656" cy="15735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由欧姆定律和电阻定律得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𝐿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4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，解得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π</m:t>
                            </m:r>
                            <m:sSup>
                              <m:sSup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𝐼𝐿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5_AS.14_1#3c0ab2572?pid=a745963e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199899"/>
                <a:ext cx="10963656" cy="1573530"/>
              </a:xfrm>
              <a:prstGeom prst="rect">
                <a:avLst/>
              </a:prstGeom>
              <a:blipFill rotWithShape="1">
                <a:blip r:embed="rId3"/>
                <a:stretch>
                  <a:fillRect l="-5" t="-16" r="2" b="-8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2463b4f2?sp=1&amp;pid=2abfacfa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5_1#c1f51c27e?pid=f2463b4f2&amp;color=0,0,0&amp;vtp=1&amp;bbb=1&amp;hb=1"/>
              <p:cNvSpPr/>
              <p:nvPr/>
            </p:nvSpPr>
            <p:spPr>
              <a:xfrm>
                <a:off x="612648" y="1135253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（2023山东平邑期中）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在“测定金属丝的电阻率”实验中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，所用测量仪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器均已校准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。待测金属丝接入电路部分的长度约为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O_5_BD.15_1#c1f51c27e?pid=f2463b4f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215835"/>
              </a:xfrm>
              <a:prstGeom prst="rect">
                <a:avLst/>
              </a:prstGeom>
              <a:blipFill rotWithShape="1">
                <a:blip r:embed="rId1"/>
                <a:stretch>
                  <a:fillRect l="-5" t="-42" r="-276" b="-54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6_BD.16_1#7171e51da?iti=5&amp;htil=2&amp;pid=c1f51c27e&amp;color=0,0,0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2901" y="2380107"/>
            <a:ext cx="4416552" cy="288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BD.16_2#7171e51da?iti=5&amp;htil=2&amp;pid=c1f51c27e&amp;color=0,0,0&amp;vtp=1"/>
          <p:cNvSpPr/>
          <p:nvPr/>
        </p:nvSpPr>
        <p:spPr>
          <a:xfrm>
            <a:off x="9122896" y="5396611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BD.16_3#7171e51da?htil=2&amp;sp=1&amp;pid=c1f51c27e&amp;color=0,0,0&amp;vtp=1&amp;bbb=1&amp;hb=1"/>
              <p:cNvSpPr/>
              <p:nvPr/>
            </p:nvSpPr>
            <p:spPr>
              <a:xfrm>
                <a:off x="612648" y="2352675"/>
                <a:ext cx="6419088" cy="25112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用螺旋测微器测量金属丝的直径，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其中某一次测量结果如图甲所示，其读数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应为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</a:t>
                </a:r>
                <a:endParaRPr lang="en-US" altLang="zh-CN" sz="28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（该值接近多次测量的平均值）。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BD.16_3#7171e51da?htil=2&amp;sp=1&amp;pid=c1f51c27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52675"/>
                <a:ext cx="6419088" cy="2511235"/>
              </a:xfrm>
              <a:prstGeom prst="rect">
                <a:avLst/>
              </a:prstGeom>
              <a:blipFill rotWithShape="1">
                <a:blip r:embed="rId3"/>
                <a:stretch>
                  <a:fillRect l="-8" r="-1250" b="-26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17_1#7171e51da.blank?pid=c1f51c27e&amp;color=0,0,0&amp;vpa=5&amp;vtp=1&amp;bbb=1"/>
              <p:cNvSpPr/>
              <p:nvPr/>
            </p:nvSpPr>
            <p:spPr>
              <a:xfrm>
                <a:off x="1321467" y="3736721"/>
                <a:ext cx="5088636" cy="41078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𝟑𝟗𝟖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𝟑𝟗𝟕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∼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𝟑𝟗𝟗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均可）</a:t>
                </a:r>
                <a:endParaRPr lang="en-US" altLang="zh-CN" sz="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QB_6_AN.17_1#7171e51da.blank?pid=c1f51c27e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1467" y="3736721"/>
                <a:ext cx="5088636" cy="410782"/>
              </a:xfrm>
              <a:prstGeom prst="rect">
                <a:avLst/>
              </a:prstGeom>
              <a:blipFill rotWithShape="1">
                <a:blip r:embed="rId4"/>
                <a:stretch>
                  <a:fillRect l="-1" t="-93" r="8" b="-50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S.18_1#7171e51da?htil=2&amp;pid=c1f51c27e&amp;color=0,0,0&amp;vtp=1&amp;bbb=1&amp;hb=1"/>
              <p:cNvSpPr/>
              <p:nvPr/>
            </p:nvSpPr>
            <p:spPr>
              <a:xfrm>
                <a:off x="612648" y="4854575"/>
                <a:ext cx="6419088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</a:t>
                </a:r>
                <a:r>
                  <a:rPr lang="en-US" altLang="zh-CN" sz="2800" b="1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]</a:t>
                </a:r>
                <a:r>
                  <a:rPr lang="en-US" altLang="zh-CN" sz="2800" b="1" i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螺旋测微器的读数为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39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398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QB_6_AS.18_1#7171e51da?htil=2&amp;pid=c1f51c27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854575"/>
                <a:ext cx="6419088" cy="1215835"/>
              </a:xfrm>
              <a:prstGeom prst="rect">
                <a:avLst/>
              </a:prstGeom>
              <a:blipFill rotWithShape="1">
                <a:blip r:embed="rId5"/>
                <a:stretch>
                  <a:fillRect l="-8" r="6" b="-5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9e3556ed0?sp=1&amp;pid=c1f51c27e&amp;color=0,0,0&amp;vtp=1&amp;bt=1&amp;bbb=1&amp;hb=1"/>
              <p:cNvSpPr/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（2）用伏安法测金属丝的电阻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，实验所用器材为电池组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V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、电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流表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、电压表、滑动变阻器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∼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，额定电流为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、开关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、导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线若干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。某小组同学利用以上器材按照图乙正确连接好电路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，进行实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验测量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，记录数据如下：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6_BD#9e3556ed0?sp=1&amp;pid=c1f51c27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6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9e3556ed0?iti=6&amp;pid=c1f51c27e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7448" y="3095884"/>
            <a:ext cx="2734056" cy="257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6_BD#9e3556ed0?iti=6&amp;pid=c1f51c27e&amp;color=0,0,0&amp;vtp=1"/>
          <p:cNvSpPr/>
          <p:nvPr/>
        </p:nvSpPr>
        <p:spPr>
          <a:xfrm>
            <a:off x="5876195" y="5801492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P_6_BD#9e3556ed0?colgroup=4,3,3,3,3,3,3,3&amp;pid=c1f51c27e&amp;color=0,0,0&amp;vtp=1&amp;bt=1&amp;bbb=1"/>
              <p:cNvGraphicFramePr>
                <a:graphicFrameLocks noGrp="1"/>
              </p:cNvGraphicFramePr>
              <p:nvPr/>
            </p:nvGraphicFramePr>
            <p:xfrm>
              <a:off x="612648" y="667004"/>
              <a:ext cx="10968015" cy="1713675"/>
            </p:xfrm>
            <a:graphic>
              <a:graphicData uri="http://schemas.openxmlformats.org/drawingml/2006/table">
                <a:tbl>
                  <a:tblPr/>
                  <a:tblGrid>
                    <a:gridCol w="1762553"/>
                    <a:gridCol w="1315066"/>
                    <a:gridCol w="1315066"/>
                    <a:gridCol w="1315066"/>
                    <a:gridCol w="1315066"/>
                    <a:gridCol w="1315066"/>
                    <a:gridCol w="1315066"/>
                    <a:gridCol w="1315066"/>
                  </a:tblGrid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次数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V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2.30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0.020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0.060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0.160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0.220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0.340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0.460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P_6_BD#9e3556ed0?colgroup=4,3,3,3,3,3,3,3&amp;pid=c1f51c27e&amp;color=0,0,0&amp;vtp=1&amp;bt=1&amp;bbb=1"/>
              <p:cNvGraphicFramePr>
                <a:graphicFrameLocks noGrp="1"/>
              </p:cNvGraphicFramePr>
              <p:nvPr/>
            </p:nvGraphicFramePr>
            <p:xfrm>
              <a:off x="612648" y="667004"/>
              <a:ext cx="10968015" cy="1713675"/>
            </p:xfrm>
            <a:graphic>
              <a:graphicData uri="http://schemas.openxmlformats.org/drawingml/2006/table">
                <a:tbl>
                  <a:tblPr/>
                  <a:tblGrid>
                    <a:gridCol w="1762553"/>
                    <a:gridCol w="1315066"/>
                    <a:gridCol w="1315066"/>
                    <a:gridCol w="1315066"/>
                    <a:gridCol w="1315066"/>
                    <a:gridCol w="1315066"/>
                    <a:gridCol w="1315066"/>
                    <a:gridCol w="1315066"/>
                  </a:tblGrid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次数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08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2.30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5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0.020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0.060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0.160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0.220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0.340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0.460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6_BD.19_1#e03c1a7c4?iti=7&amp;htil=3&amp;pid=c1f51c27e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3216" y="495432"/>
            <a:ext cx="4114800" cy="302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6_BD.19_2#e03c1a7c4?iti=7&amp;htil=3&amp;pid=c1f51c27e&amp;color=0,0,0&amp;vtp=1"/>
          <p:cNvSpPr/>
          <p:nvPr/>
        </p:nvSpPr>
        <p:spPr>
          <a:xfrm>
            <a:off x="9282335" y="3649096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丙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19_3#e03c1a7c4?htil=3&amp;sp=1&amp;pid=c1f51c27e&amp;color=0,0,0&amp;vtp=1&amp;bt=1&amp;bbb=1&amp;hb=1&amp;hs=1"/>
              <p:cNvSpPr/>
              <p:nvPr/>
            </p:nvSpPr>
            <p:spPr>
              <a:xfrm>
                <a:off x="612648" y="468000"/>
                <a:ext cx="6720840" cy="31589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（3）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如图丙是测量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的实物图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，图中已连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接了部分导线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，滑动变阻器的滑片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置于滑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动变阻器的一端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请根据图乙所示电路图，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补充完成图中实物间的连线，并使闭合开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关的瞬间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，电压表或电流表不至于被烧坏。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6_BD.19_3#e03c1a7c4?htil=3&amp;sp=1&amp;pid=c1f51c27e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6720840" cy="3158935"/>
              </a:xfrm>
              <a:prstGeom prst="rect">
                <a:avLst/>
              </a:prstGeom>
              <a:blipFill rotWithShape="1">
                <a:blip r:embed="rId2"/>
                <a:stretch>
                  <a:fillRect l="-8" r="-1995" b="-2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AN.20_1#e03c1a7c4?pid=c1f51c27e&amp;color=0,0,0&amp;vtp=1&amp;bbb=1&amp;hs=1"/>
          <p:cNvSpPr/>
          <p:nvPr/>
        </p:nvSpPr>
        <p:spPr>
          <a:xfrm>
            <a:off x="612648" y="3724470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图见解析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21_1#e03c1a7c4?pid=c1f51c27e&amp;color=0,0,0&amp;vtp=1&amp;bt=1&amp;bbb=1"/>
          <p:cNvSpPr/>
          <p:nvPr/>
        </p:nvSpPr>
        <p:spPr>
          <a:xfrm>
            <a:off x="612648" y="468000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实物图如图所示。</a:t>
            </a:r>
            <a:endParaRPr lang="en-US" altLang="zh-CN" sz="2800" dirty="0"/>
          </a:p>
        </p:txBody>
      </p:sp>
      <p:pic>
        <p:nvPicPr>
          <p:cNvPr id="3" name="QO_6_AS.21_2#e03c1a7c4?pid=c1f51c27e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7005" y="1457325"/>
            <a:ext cx="2885440" cy="20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abfacfa0.fixed?pid=849606304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第十一章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电路及其应用</a:t>
            </a:r>
            <a:endParaRPr lang="en-US" altLang="zh-CN" sz="4000" dirty="0"/>
          </a:p>
        </p:txBody>
      </p:sp>
      <p:sp>
        <p:nvSpPr>
          <p:cNvPr id="3" name="C_3#2abfacfa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2abfacfa0.fixed?pid=849606304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第3节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实验：导体电阻率的测量</a:t>
            </a:r>
            <a:endParaRPr lang="en-US" altLang="zh-CN" sz="3380" dirty="0"/>
          </a:p>
        </p:txBody>
      </p:sp>
      <p:sp>
        <p:nvSpPr>
          <p:cNvPr id="5" name="C_3_BD#2abfacfa0.fixed?pid=849606304&amp;color=0,173,163&amp;vtp=1&amp;bbb=1"/>
          <p:cNvSpPr/>
          <p:nvPr/>
        </p:nvSpPr>
        <p:spPr>
          <a:xfrm>
            <a:off x="877824" y="4142232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第2课时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金属丝电阻率的测量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22_1#0ebbb66ac?iti=8&amp;htil=4&amp;pid=c1f51c27e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0553" y="495433"/>
            <a:ext cx="4361688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6_BD.22_2#0ebbb66ac?iti=8&amp;htil=4&amp;pid=c1f51c27e&amp;color=0,0,0&amp;vtp=1"/>
          <p:cNvSpPr/>
          <p:nvPr/>
        </p:nvSpPr>
        <p:spPr>
          <a:xfrm>
            <a:off x="9103116" y="3978281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丁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22_3#0ebbb66ac?htil=4&amp;sp=1&amp;pid=c1f51c27e&amp;color=0,0,0&amp;vtp=1&amp;bt=1&amp;bbb=1&amp;hb=1&amp;hs=1"/>
              <p:cNvSpPr/>
              <p:nvPr/>
            </p:nvSpPr>
            <p:spPr>
              <a:xfrm>
                <a:off x="612648" y="468000"/>
                <a:ext cx="6473952" cy="507231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（4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这个小组的同学在坐标纸上建立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坐标系，如图丁所示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，图中已标出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了与测量数据对应的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4个坐标点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。请在图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中标出与第2、4、6次测量数据对应的坐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标点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，并描绘出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。由图线得到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金属丝的阻值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</a:t>
                </a:r>
                <a:endParaRPr lang="en-US" altLang="zh-CN" sz="28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（保留2位有效数字）。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B_6_BD.22_3#0ebbb66ac?htil=4&amp;sp=1&amp;pid=c1f51c27e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6473952" cy="5072317"/>
              </a:xfrm>
              <a:prstGeom prst="rect">
                <a:avLst/>
              </a:prstGeom>
              <a:blipFill rotWithShape="1">
                <a:blip r:embed="rId2"/>
                <a:stretch>
                  <a:fillRect l="-8" b="-1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23_1#0ebbb66ac.blank?pid=c1f51c27e&amp;color=0,0,0&amp;vpa=6&amp;vtp=1&amp;bbb=1&amp;hb=1"/>
              <p:cNvSpPr/>
              <p:nvPr/>
            </p:nvSpPr>
            <p:spPr>
              <a:xfrm>
                <a:off x="612648" y="3668400"/>
                <a:ext cx="6473952" cy="122040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5075"/>
                  </a:lnSpc>
                </a:pPr>
                <a:r>
                  <a:rPr lang="en-US" altLang="zh-CN" sz="2800" b="1" i="0" kern="0" dirty="0">
                    <a:solidFill>
                      <a:srgbClr val="FFFFFF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                </a:t>
                </a:r>
                <a14:m>
                  <m:oMath xmlns:m="http://schemas.openxmlformats.org/officeDocument/2006/math"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𝟓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𝟑</m:t>
                    </m:r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∼</m:t>
                    </m:r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𝟒</m:t>
                    </m:r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𝟕</m:t>
                    </m:r>
                  </m:oMath>
                </a14:m>
                <a:r>
                  <a:rPr lang="en-US" altLang="zh-CN" sz="2800" b="1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均可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23_1#0ebbb66ac.blank?pid=c1f51c27e&amp;color=0,0,0&amp;vpa=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68400"/>
                <a:ext cx="6473952" cy="1220407"/>
              </a:xfrm>
              <a:prstGeom prst="rect">
                <a:avLst/>
              </a:prstGeom>
              <a:blipFill rotWithShape="1">
                <a:blip r:embed="rId3"/>
                <a:stretch>
                  <a:fillRect l="-8" b="-56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24_1#0ebbb66ac?pid=c1f51c27e&amp;color=0,0,0&amp;vtp=1&amp;bbb=1&amp;hs=1"/>
          <p:cNvSpPr/>
          <p:nvPr/>
        </p:nvSpPr>
        <p:spPr>
          <a:xfrm>
            <a:off x="612648" y="5515552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图见解析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25_1#0ebbb66ac?pid=c1f51c27e&amp;color=0,0,0&amp;vtp=1&amp;bt=1&amp;bbb=1"/>
          <p:cNvSpPr/>
          <p:nvPr/>
        </p:nvSpPr>
        <p:spPr>
          <a:xfrm>
            <a:off x="612648" y="468000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描点作图，如图所示。</a:t>
            </a:r>
            <a:endParaRPr lang="en-US" altLang="zh-CN" sz="2800" dirty="0"/>
          </a:p>
        </p:txBody>
      </p:sp>
      <p:pic>
        <p:nvPicPr>
          <p:cNvPr id="3" name="QB_6_AS.25_2#0ebbb66ac?pid=c1f51c27e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190" y="1151890"/>
            <a:ext cx="3932555" cy="297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5_3#0ebbb66ac?pid=c1f51c27e&amp;color=0,0,0&amp;vtp=1&amp;bbb=1"/>
              <p:cNvSpPr/>
              <p:nvPr/>
            </p:nvSpPr>
            <p:spPr>
              <a:xfrm>
                <a:off x="612013" y="4459229"/>
                <a:ext cx="10963656" cy="5536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图线的斜率表示金属丝的电阻，因此金属丝的阻值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B_6_AS.25_3#0ebbb66ac?pid=c1f51c27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13" y="4459229"/>
                <a:ext cx="10963656" cy="553657"/>
              </a:xfrm>
              <a:prstGeom prst="rect">
                <a:avLst/>
              </a:prstGeom>
              <a:blipFill rotWithShape="1">
                <a:blip r:embed="rId2"/>
                <a:stretch>
                  <a:fillRect l="-5" t="-47" r="2" b="-12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ed7a83920?pid=c1f51c27e&amp;color=0,0,0&amp;vtp=1&amp;bt=1&amp;bbb=1"/>
          <p:cNvSpPr/>
          <p:nvPr/>
        </p:nvSpPr>
        <p:spPr>
          <a:xfrm>
            <a:off x="612648" y="466344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（5</a:t>
            </a:r>
            <a:r>
              <a:rPr lang="en-US" altLang="zh-CN" sz="2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根据以上数据可以估算出金属丝的电阻率约为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C_6_AN.27_1#ed7a83920.blank?pid=c1f51c27e&amp;color=0,0,0&amp;vpa=7&amp;vtp=1"/>
          <p:cNvSpPr/>
          <p:nvPr/>
        </p:nvSpPr>
        <p:spPr>
          <a:xfrm>
            <a:off x="8585867" y="414909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8_1#ed7a83920.choices?pid=c1f51c27e&amp;color=0,0,0&amp;vtp=1&amp;bbb=1"/>
              <p:cNvSpPr/>
              <p:nvPr/>
            </p:nvSpPr>
            <p:spPr>
              <a:xfrm>
                <a:off x="612648" y="1028065"/>
                <a:ext cx="10963656" cy="12029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27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  <a:tabLst>
                    <a:tab pos="5589270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28_1#ed7a83920.choices?pid=c1f51c27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28065"/>
                <a:ext cx="10963656" cy="1202944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6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9_1#ed7a83920?pid=c1f51c27e&amp;color=0,0,0&amp;vtp=1&amp;bbb=1&amp;hb=1"/>
              <p:cNvSpPr/>
              <p:nvPr/>
            </p:nvSpPr>
            <p:spPr>
              <a:xfrm>
                <a:off x="612648" y="2234565"/>
                <a:ext cx="10963656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得金属丝的电阻率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π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𝑥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，故C正确。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AS.29_1#ed7a83920?pid=c1f51c27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234565"/>
                <a:ext cx="10963656" cy="1409700"/>
              </a:xfrm>
              <a:prstGeom prst="rect">
                <a:avLst/>
              </a:prstGeom>
              <a:blipFill rotWithShape="1">
                <a:blip r:embed="rId2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0_1#18afb1fc6?pid=f2463b4f2&amp;color=0,0,0&amp;vtp=1&amp;bt=1&amp;bbb=1&amp;hb=1"/>
              <p:cNvSpPr/>
              <p:nvPr/>
            </p:nvSpPr>
            <p:spPr>
              <a:xfrm>
                <a:off x="612648" y="468000"/>
                <a:ext cx="10963656" cy="18635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在“金属丝电阻率的测量”实验中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。实验室器材中有一段粗细均匀的待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测金属丝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（阻值约为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）、电压表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、电流表A、两节干电池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、滑动变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阻器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、毫米刻度尺、螺旋测微器、开关和导线若干。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5_BD.30_1#18afb1fc6?pid=f2463b4f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863535"/>
              </a:xfrm>
              <a:prstGeom prst="rect">
                <a:avLst/>
              </a:prstGeom>
              <a:blipFill rotWithShape="1">
                <a:blip r:embed="rId1"/>
                <a:stretch>
                  <a:fillRect l="-5" r="-820" b="-3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6_BD.31_1#436db7e65?iti=9&amp;htil=5&amp;pid=18afb1fc6&amp;color=0,0,0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57197" y="2357760"/>
            <a:ext cx="1719072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31_2#436db7e65?iti=9&amp;htil=5&amp;pid=18afb1fc6&amp;color=0,0,0&amp;vtp=1&amp;bbb=1"/>
          <p:cNvSpPr/>
          <p:nvPr/>
        </p:nvSpPr>
        <p:spPr>
          <a:xfrm>
            <a:off x="10309551" y="4331848"/>
            <a:ext cx="614362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图1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31_3#436db7e65?htil=5&amp;sp=1&amp;pid=18afb1fc6&amp;color=0,0,0&amp;vtp=1&amp;bbb=1&amp;hb=1"/>
              <p:cNvSpPr/>
              <p:nvPr/>
            </p:nvSpPr>
            <p:spPr>
              <a:xfrm>
                <a:off x="612648" y="2321184"/>
                <a:ext cx="9116568" cy="18490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用毫米刻度尺测量接入电路的金属丝长度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；用螺旋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测微器测金属丝的直径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，其示数如图1所示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，则金属丝直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径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BD.31_3#436db7e65?htil=5&amp;sp=1&amp;pid=18afb1fc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21184"/>
                <a:ext cx="9116568" cy="1849057"/>
              </a:xfrm>
              <a:prstGeom prst="rect">
                <a:avLst/>
              </a:prstGeom>
              <a:blipFill rotWithShape="1">
                <a:blip r:embed="rId3"/>
                <a:stretch>
                  <a:fillRect l="-6" t="-14" r="4" b="-36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N.32_1#436db7e65.blank?pid=18afb1fc6&amp;color=0,0,0&amp;vpa=8&amp;vtp=1&amp;bbb=1"/>
              <p:cNvSpPr/>
              <p:nvPr/>
            </p:nvSpPr>
            <p:spPr>
              <a:xfrm>
                <a:off x="1547464" y="3690370"/>
                <a:ext cx="5088636" cy="41078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𝟕𝟗𝟖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𝟕𝟗𝟕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∼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𝟕𝟗𝟗</m:t>
                    </m:r>
                  </m:oMath>
                </a14:m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均可）</a:t>
                </a:r>
                <a:endParaRPr lang="en-US" altLang="zh-CN" sz="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QB_6_AN.32_1#436db7e65.blank?pid=18afb1fc6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464" y="3690370"/>
                <a:ext cx="5088636" cy="410782"/>
              </a:xfrm>
              <a:prstGeom prst="rect">
                <a:avLst/>
              </a:prstGeom>
              <a:blipFill rotWithShape="1">
                <a:blip r:embed="rId4"/>
                <a:stretch>
                  <a:fillRect l="-12" t="-94" r="7" b="-50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33_1#436db7e65?htil=5&amp;pid=18afb1fc6&amp;color=0,0,0&amp;vtp=1&amp;bbb=1&amp;hb=1"/>
              <p:cNvSpPr/>
              <p:nvPr/>
            </p:nvSpPr>
            <p:spPr>
              <a:xfrm>
                <a:off x="612648" y="4175384"/>
                <a:ext cx="9116568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螺旋测微器读数是固定刻度读数加可动刻度读数，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29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01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798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QB_6_AS.33_1#436db7e65?htil=5&amp;pid=18afb1fc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175384"/>
                <a:ext cx="9116568" cy="1215835"/>
              </a:xfrm>
              <a:prstGeom prst="rect">
                <a:avLst/>
              </a:prstGeom>
              <a:blipFill rotWithShape="1">
                <a:blip r:embed="rId5"/>
                <a:stretch>
                  <a:fillRect l="-6" t="-21" r="4" b="-5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34_1#53f5d9e1b?iti=10&amp;htil=6&amp;pid=18afb1fc6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37735" y="495432"/>
            <a:ext cx="4517136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6_BD.34_2#53f5d9e1b?iti=10&amp;htil=6&amp;pid=18afb1fc6&amp;color=0,0,0&amp;vtp=1&amp;bbb=1"/>
          <p:cNvSpPr/>
          <p:nvPr/>
        </p:nvSpPr>
        <p:spPr>
          <a:xfrm>
            <a:off x="8889122" y="3639952"/>
            <a:ext cx="614362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图2</a:t>
            </a:r>
            <a:endParaRPr lang="en-US" altLang="zh-CN" sz="2800" dirty="0"/>
          </a:p>
        </p:txBody>
      </p:sp>
      <p:sp>
        <p:nvSpPr>
          <p:cNvPr id="4" name="QB_6_BD.34_3#53f5d9e1b?htil=6&amp;sp=1&amp;pid=18afb1fc6&amp;color=0,0,0&amp;vtp=1&amp;bt=1&amp;bbb=1&amp;hb=1"/>
          <p:cNvSpPr/>
          <p:nvPr/>
        </p:nvSpPr>
        <p:spPr>
          <a:xfrm>
            <a:off x="612648" y="468000"/>
            <a:ext cx="6318504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某同学设计了如图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2所示的实验电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。在开关闭合前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，请你帮该同学再检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查一下这个电路。请指出电路中错误的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或不合理的一处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dirty="0"/>
          </a:p>
        </p:txBody>
      </p:sp>
      <p:sp>
        <p:nvSpPr>
          <p:cNvPr id="5" name="QB_6_AN.35_1#53f5d9e1b.blank?pid=18afb1fc6&amp;color=0,0,0&amp;vpa=9&amp;vtp=1&amp;bbb=1"/>
          <p:cNvSpPr/>
          <p:nvPr/>
        </p:nvSpPr>
        <p:spPr>
          <a:xfrm>
            <a:off x="3112167" y="2359665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见解析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36_1#53f5d9e1b?htil=6&amp;pid=18afb1fc6&amp;color=0,0,0&amp;vtp=1&amp;bbb=1&amp;hb=1"/>
              <p:cNvSpPr/>
              <p:nvPr/>
            </p:nvSpPr>
            <p:spPr>
              <a:xfrm>
                <a:off x="612648" y="2956184"/>
                <a:ext cx="6318504" cy="18635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电流表量程应选择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，滑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动变阻器滑片应置于最左端（写出一处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即可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）；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B_6_AS.36_1#53f5d9e1b?htil=6&amp;pid=18afb1fc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56184"/>
                <a:ext cx="6318504" cy="1863535"/>
              </a:xfrm>
              <a:prstGeom prst="rect">
                <a:avLst/>
              </a:prstGeom>
              <a:blipFill rotWithShape="1">
                <a:blip r:embed="rId2"/>
                <a:stretch>
                  <a:fillRect l="-8" t="-14" r="2" b="-35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7_1#4e9f8e22f?sp=1&amp;pid=18afb1fc6&amp;color=0,0,0&amp;vtp=1&amp;bt=1&amp;bbb=1&amp;hb=1"/>
              <p:cNvSpPr/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（3）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电路正确调整后，改变滑动变阻器的阻值进行五次测量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，获得五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的数据。为使测量结果更准确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，用平均值的方法来测定金属丝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。实验小组用表格A、B记录和处理数据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，你认为比较合理的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填“A”或“B”）；</a:t>
                </a:r>
                <a:endParaRPr lang="en-US" altLang="zh-CN" sz="2800" dirty="0"/>
              </a:p>
              <a:p>
                <a:pPr algn="ctr"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B_6_BD.37_1#4e9f8e22f?sp=1&amp;pid=18afb1fc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1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QB_6_BD.37_2#4e9f8e22f?colgroup=3,3,3,3,3,3,3,4&amp;pid=18afb1fc6&amp;color=0,0,0&amp;vtp=1&amp;bbb=1"/>
              <p:cNvGraphicFramePr>
                <a:graphicFrameLocks noGrp="1"/>
              </p:cNvGraphicFramePr>
              <p:nvPr/>
            </p:nvGraphicFramePr>
            <p:xfrm>
              <a:off x="612648" y="3730883"/>
              <a:ext cx="10968009" cy="1713675"/>
            </p:xfrm>
            <a:graphic>
              <a:graphicData uri="http://schemas.openxmlformats.org/drawingml/2006/table">
                <a:tbl>
                  <a:tblPr/>
                  <a:tblGrid>
                    <a:gridCol w="1325301"/>
                    <a:gridCol w="1316161"/>
                    <a:gridCol w="1316161"/>
                    <a:gridCol w="1316161"/>
                    <a:gridCol w="1316161"/>
                    <a:gridCol w="1316161"/>
                    <a:gridCol w="1316161"/>
                    <a:gridCol w="877441"/>
                    <a:gridCol w="868301"/>
                  </a:tblGrid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次数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平均值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𝑅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V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3.21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0.39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v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QB_6_BD.37_2#4e9f8e22f?colgroup=3,3,3,3,3,3,3,4&amp;pid=18afb1fc6&amp;color=0,0,0&amp;vtp=1&amp;bbb=1"/>
              <p:cNvGraphicFramePr>
                <a:graphicFrameLocks noGrp="1"/>
              </p:cNvGraphicFramePr>
              <p:nvPr/>
            </p:nvGraphicFramePr>
            <p:xfrm>
              <a:off x="612648" y="3730883"/>
              <a:ext cx="10968009" cy="1713675"/>
            </p:xfrm>
            <a:graphic>
              <a:graphicData uri="http://schemas.openxmlformats.org/drawingml/2006/table">
                <a:tbl>
                  <a:tblPr/>
                  <a:tblGrid>
                    <a:gridCol w="1325301"/>
                    <a:gridCol w="1316161"/>
                    <a:gridCol w="1316161"/>
                    <a:gridCol w="1316161"/>
                    <a:gridCol w="1316161"/>
                    <a:gridCol w="1316161"/>
                    <a:gridCol w="1316161"/>
                    <a:gridCol w="877441"/>
                    <a:gridCol w="868301"/>
                  </a:tblGrid>
                  <a:tr h="57150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次数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平均值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 hMerge="1">
                      <a:tcPr/>
                    </a:tc>
                  </a:tr>
                  <a:tr h="5708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3.21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5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0.39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vMerge="1"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B_6_AN.38_1#4e9f8e22f.blank?pid=18afb1fc6&amp;color=0,0,0&amp;vpa=10&amp;vtp=1"/>
          <p:cNvSpPr/>
          <p:nvPr/>
        </p:nvSpPr>
        <p:spPr>
          <a:xfrm>
            <a:off x="953166" y="2380620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9_1#4e9f8e22f?pid=18afb1fc6&amp;color=0,0,0&amp;vtp=1&amp;bt=1"/>
          <p:cNvSpPr/>
          <p:nvPr/>
        </p:nvSpPr>
        <p:spPr>
          <a:xfrm>
            <a:off x="612648" y="466344"/>
            <a:ext cx="10963656" cy="57162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QB_6_BD.39_2#4e9f8e22f?colgroup=4,3,3,3,3,3,3&amp;pid=18afb1fc6&amp;color=0,0,0&amp;vtp=1&amp;bbb=1"/>
              <p:cNvGraphicFramePr>
                <a:graphicFrameLocks noGrp="1"/>
              </p:cNvGraphicFramePr>
              <p:nvPr/>
            </p:nvGraphicFramePr>
            <p:xfrm>
              <a:off x="612648" y="1168400"/>
              <a:ext cx="10927080" cy="2284794"/>
            </p:xfrm>
            <a:graphic>
              <a:graphicData uri="http://schemas.openxmlformats.org/drawingml/2006/table">
                <a:tbl>
                  <a:tblPr/>
                  <a:tblGrid>
                    <a:gridCol w="1764792"/>
                    <a:gridCol w="1527048"/>
                    <a:gridCol w="1527048"/>
                    <a:gridCol w="1527048"/>
                    <a:gridCol w="1527048"/>
                    <a:gridCol w="1527048"/>
                    <a:gridCol w="1527048"/>
                  </a:tblGrid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次数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平均值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V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1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𝑅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3.19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QB_6_BD.39_2#4e9f8e22f?colgroup=4,3,3,3,3,3,3&amp;pid=18afb1fc6&amp;color=0,0,0&amp;vtp=1&amp;bbb=1"/>
              <p:cNvGraphicFramePr>
                <a:graphicFrameLocks noGrp="1"/>
              </p:cNvGraphicFramePr>
              <p:nvPr/>
            </p:nvGraphicFramePr>
            <p:xfrm>
              <a:off x="612648" y="1168400"/>
              <a:ext cx="10927080" cy="2284794"/>
            </p:xfrm>
            <a:graphic>
              <a:graphicData uri="http://schemas.openxmlformats.org/drawingml/2006/table">
                <a:tbl>
                  <a:tblPr/>
                  <a:tblGrid>
                    <a:gridCol w="1764792"/>
                    <a:gridCol w="1527048"/>
                    <a:gridCol w="1527048"/>
                    <a:gridCol w="1527048"/>
                    <a:gridCol w="1527048"/>
                    <a:gridCol w="1527048"/>
                    <a:gridCol w="1527048"/>
                  </a:tblGrid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次数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平均值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08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1.75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2.00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5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0.60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08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3.19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B_6_AS.40_1#4e9f8e22f?pid=18afb1fc6&amp;color=0,0,0&amp;vtp=1&amp;bbb=1&amp;hb=1"/>
          <p:cNvSpPr/>
          <p:nvPr/>
        </p:nvSpPr>
        <p:spPr>
          <a:xfrm>
            <a:off x="612648" y="35814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每一组数据中电压与电流是瞬时对应关系，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不能取各组中电压、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电流的平均值来计算电阻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，所以B的处理方式合理；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1_1#a1ae85e9a?pid=18afb1fc6&amp;color=0,0,0&amp;vtp=1&amp;bt=1&amp;bbb=1"/>
              <p:cNvSpPr/>
              <p:nvPr/>
            </p:nvSpPr>
            <p:spPr>
              <a:xfrm>
                <a:off x="612648" y="506100"/>
                <a:ext cx="10963656" cy="8701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spc="-5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4）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用测得的物理量表示金属丝的电阻率为</a:t>
                </a:r>
                <a:r>
                  <a:rPr lang="en-US" altLang="zh-CN" sz="2800" i="0" spc="-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</a:t>
                </a:r>
                <a:r>
                  <a:rPr lang="en-US" altLang="zh-CN" sz="4600" b="1" i="0" u="sng" kern="0" spc="-99900" dirty="0">
                    <a:solidFill>
                      <a:srgbClr val="FF00FF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i="0" spc="-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。（用</a:t>
                </a:r>
                <a14:m>
                  <m:oMath xmlns:m="http://schemas.openxmlformats.org/officeDocument/2006/math">
                    <m:r>
                      <a:rPr lang="en-US" altLang="zh-CN" sz="2800" b="0" i="0" spc="-5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spc="-5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𝐿</m:t>
                    </m:r>
                  </m:oMath>
                </a14:m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spc="-5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表示）</a:t>
                </a:r>
                <a:endParaRPr lang="en-US" altLang="zh-CN" sz="2800" spc="-5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41_1#a1ae85e9a?pid=18afb1fc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506100"/>
                <a:ext cx="10963656" cy="870141"/>
              </a:xfrm>
              <a:prstGeom prst="rect">
                <a:avLst/>
              </a:prstGeom>
              <a:blipFill rotWithShape="1">
                <a:blip r:embed="rId1"/>
                <a:stretch>
                  <a:fillRect l="-5" t="-1" r="-1695" b="-18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42_1#a1ae85e9a.blank?pid=18afb1fc6&amp;color=0,0,0&amp;vpa=11&amp;vtp=1&amp;bbb=1&amp;rh=59.4"/>
              <p:cNvSpPr/>
              <p:nvPr/>
            </p:nvSpPr>
            <p:spPr>
              <a:xfrm>
                <a:off x="7437310" y="450855"/>
                <a:ext cx="836232" cy="67430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𝑹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𝛑</m:t>
                        </m:r>
                        <m:sSup>
                          <m:sSup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𝒅</m:t>
                            </m:r>
                          </m:e>
                          <m:sup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𝟒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𝑳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42_1#a1ae85e9a.blank?pid=18afb1fc6&amp;color=0,0,0&amp;vpa=11&amp;vtp=1&amp;bbb=1&amp;rh=59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310" y="450855"/>
                <a:ext cx="836232" cy="674307"/>
              </a:xfrm>
              <a:prstGeom prst="rect">
                <a:avLst/>
              </a:prstGeom>
              <a:blipFill rotWithShape="1">
                <a:blip r:embed="rId2"/>
                <a:stretch>
                  <a:fillRect l="-23" t="-1" r="15" b="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3_1#a1ae85e9a?pid=18afb1fc6&amp;color=0,0,0&amp;vtp=1&amp;bbb=1"/>
              <p:cNvSpPr/>
              <p:nvPr/>
            </p:nvSpPr>
            <p:spPr>
              <a:xfrm>
                <a:off x="744093" y="1798070"/>
                <a:ext cx="10963656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6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根据电阻定律有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𝐿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𝑑</m:t>
                                    </m:r>
                                  </m:num>
                                  <m:den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，联立得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6_AS.43_1#a1ae85e9a?pid=18afb1fc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093" y="1798070"/>
                <a:ext cx="10963656" cy="965200"/>
              </a:xfrm>
              <a:prstGeom prst="rect">
                <a:avLst/>
              </a:prstGeom>
              <a:blipFill rotWithShape="1">
                <a:blip r:embed="rId3"/>
                <a:stretch>
                  <a:fillRect l="-5" t="-40" r="2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591c9462?pid=2abfacfa0&amp;color=0,0,0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111" y="682884"/>
            <a:ext cx="24688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3591c9462?pid=2abfacfa0&amp;color=0,0,0&amp;vtp=1&amp;bt=1&amp;bb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实验目的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测量金属电阻丝的电阻率。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学会用伏安法测量电阻的阻值。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591c9462?pid=2abfacfa0&amp;color=0,0,0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111" y="682884"/>
            <a:ext cx="24688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3591c9462?pid=2abfacfa0&amp;color=0,0,0&amp;vtp=1&amp;bt=1&amp;bbb=1"/>
              <p:cNvSpPr/>
              <p:nvPr/>
            </p:nvSpPr>
            <p:spPr>
              <a:xfrm>
                <a:off x="612648" y="468000"/>
                <a:ext cx="10963656" cy="344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实验思路</a:t>
                </a:r>
                <a:endParaRPr lang="en-US" altLang="zh-CN" sz="2800" b="1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用毫米刻度尺测一段金属电阻丝的长度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，用螺旋测微器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或游标卡尺）测出金属电阻丝的直径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（算出横截面积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𝑆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），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用如图所示的电路测金属电阻丝的电阻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，用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的变形式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𝑆𝑅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den>
                    </m:f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求电阻率。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4_BD#3591c9462?pid=2abfacfa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441700"/>
              </a:xfrm>
              <a:prstGeom prst="rect">
                <a:avLst/>
              </a:prstGeom>
              <a:blipFill rotWithShape="1">
                <a:blip r:embed="rId2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_4_BD#3591c9462?pid=2abfacfa0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5776" y="4036763"/>
            <a:ext cx="2057400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591c9462?pid=2abfacfa0&amp;color=0,0,0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111" y="682884"/>
            <a:ext cx="24688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3591c9462?pid=2abfacfa0&amp;color=0,0,0&amp;vtp=1&amp;bt=1&amp;bb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实验器材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螺旋测微器（或游标卡尺）、毫米刻度尺、电压表、电流表、开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关及导线、被测金属电阻丝、电池、滑动变阻器。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591c9462?pid=2abfacfa0&amp;color=0,0,0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111" y="682884"/>
            <a:ext cx="24688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3591c9462?pid=2abfacfa0&amp;color=0,0,0&amp;vtp=1&amp;bt=1&amp;bbb=1"/>
              <p:cNvSpPr/>
              <p:nvPr/>
            </p:nvSpPr>
            <p:spPr>
              <a:xfrm>
                <a:off x="612648" y="468000"/>
                <a:ext cx="10963656" cy="44543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实验步骤</a:t>
                </a:r>
                <a:endParaRPr lang="en-US" altLang="zh-CN" sz="2800" b="1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1.电路的连接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按电路图连接好测电阻的实验电路。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2.电阻的测量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把滑动变阻器的滑片调节到最左端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，电路经检查确认无误后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，闭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合开关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S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，改变滑动变阻器滑片的位置，读出几组相应的电流表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、电压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表的示数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，记入表格内，断开开关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S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4_BD#3591c9462?pid=2abfacfa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335"/>
              </a:xfrm>
              <a:prstGeom prst="rect">
                <a:avLst/>
              </a:prstGeom>
              <a:blipFill rotWithShape="1">
                <a:blip r:embed="rId2"/>
                <a:stretch>
                  <a:fillRect l="-5" r="2" b="-1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3591c9462?sp=1&amp;pid=2abfacfa0&amp;color=0,0,0&amp;vtp=1&amp;bt=1&amp;bbb=1&amp;hb=1"/>
              <p:cNvSpPr/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3.电阻丝有效长度的测量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用毫米刻度尺测量接入电路中的被测电阻丝的有效长度，重复测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量三次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，求出其平均值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4.电阻丝直径的测量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用螺旋测微器在被测电阻丝上的三个不同位置各测一次直径，求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出其平均值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3591c9462?sp=1&amp;pid=2abfacf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7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591c9462?pid=2abfacfa0&amp;color=0,0,0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111" y="682884"/>
            <a:ext cx="24688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3591c9462?pid=2abfacfa0&amp;color=0,0,0&amp;vtp=1&amp;bt=1&amp;bbb=1"/>
              <p:cNvSpPr/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数据处理</a:t>
                </a:r>
                <a:endParaRPr lang="en-US" altLang="zh-CN" sz="2800" b="1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1.电阻丝电阻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的测量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（1）平均值法：可以用每次测量的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分别计算出电阻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，再求出电阻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丝电阻的平均值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，作为测量结果。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（2）图像法：可建立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坐标系，利用测量的对应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𝑈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𝐼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值描点作图，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利用图像斜率来求出电阻丝的电阻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4_BD#3591c9462?pid=2abfacfa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635"/>
              </a:xfrm>
              <a:prstGeom prst="rect">
                <a:avLst/>
              </a:prstGeom>
              <a:blipFill rotWithShape="1">
                <a:blip r:embed="rId2"/>
                <a:stretch>
                  <a:fillRect l="-5" r="-901" b="-17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3591c9462?sp=1&amp;pid=2abfacfa0&amp;color=0,0,0&amp;vtp=1&amp;bt=1&amp;bbb=1&amp;hb=1"/>
              <p:cNvSpPr/>
              <p:nvPr/>
            </p:nvSpPr>
            <p:spPr>
              <a:xfrm>
                <a:off x="612648" y="468000"/>
                <a:ext cx="10963656" cy="58386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2.电阻率的计算</a:t>
                </a:r>
                <a:endParaRPr lang="en-US" altLang="zh-CN" sz="2800" dirty="0"/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将测得的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𝑙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的值，代入电阻率计算公式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𝜌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𝑙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，计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算出金属电阻丝的电阻率。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注意事项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应在拉直的情况下，测量被测金属电阻丝接入电路的两个端点之间的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长度。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S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闭合前，滑动变阻器的滑片应调至使电阻丝两端电压为零处。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电流不宜太大（电流表用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～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量程），通电时间不宜太长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，以免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金属电阻丝温度升高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导致电阻率在实验过程中变大。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3591c9462?sp=1&amp;pid=2abfacfa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38635"/>
              </a:xfrm>
              <a:prstGeom prst="rect">
                <a:avLst/>
              </a:prstGeom>
              <a:blipFill rotWithShape="1">
                <a:blip r:embed="rId1"/>
                <a:stretch>
                  <a:fillRect l="-5" r="-635" b="-11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4_BD#3591c9462?pid=2abfacfa0&amp;color=0,0,0&amp;iip=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111" y="2707645"/>
            <a:ext cx="24688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ZTk0YTQzOGFjYmFhZTQ4MmU4ZWIxYThlMDg3MTZiOW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3391</Words>
  <Application>WPS 演示</Application>
  <PresentationFormat>宽屏</PresentationFormat>
  <Paragraphs>366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Calibri</vt:lpstr>
      <vt:lpstr>等线</vt:lpstr>
      <vt:lpstr>Cambria Math</vt:lpstr>
      <vt:lpstr>Arial Unicode MS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5</cp:revision>
  <dcterms:created xsi:type="dcterms:W3CDTF">2024-05-07T05:23:00Z</dcterms:created>
  <dcterms:modified xsi:type="dcterms:W3CDTF">2024-06-19T10:44:59Z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BC509B53B701451BB11071CCA9F48C8F_12</vt:lpwstr>
  </property>
  <property fmtid="{D5CDD505-2E9C-101B-9397-08002B2CF9AE}" pid="3" name="KSOProductBuildVer">
    <vt:lpwstr>2052-12.1.0.16929</vt:lpwstr>
  </property>
</Properties>
</file>